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1"/>
  </p:sldMasterIdLst>
  <p:sldIdLst>
    <p:sldId id="256" r:id="rId2"/>
  </p:sldIdLst>
  <p:sldSz cx="6858000" cy="9144000" type="screen4x3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5" d="100"/>
          <a:sy n="85" d="100"/>
        </p:scale>
        <p:origin x="29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251200" y="1559908"/>
            <a:ext cx="3611126" cy="6658403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050" y="711201"/>
            <a:ext cx="4616035" cy="4165601"/>
          </a:xfrm>
        </p:spPr>
        <p:txBody>
          <a:bodyPr anchor="b">
            <a:normAutofit/>
          </a:bodyPr>
          <a:lstStyle>
            <a:lvl1pPr algn="l">
              <a:defRPr sz="33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0" y="5125157"/>
            <a:ext cx="3715688" cy="2551288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50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00050" y="711200"/>
            <a:ext cx="6057900" cy="4165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71502" y="5125156"/>
            <a:ext cx="5460999" cy="6096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402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11200"/>
            <a:ext cx="6057900" cy="3860800"/>
          </a:xfrm>
        </p:spPr>
        <p:txBody>
          <a:bodyPr anchor="ctr">
            <a:normAutofit/>
          </a:bodyPr>
          <a:lstStyle>
            <a:lvl1pPr algn="l">
              <a:defRPr sz="21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5486400"/>
            <a:ext cx="4787664" cy="2540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1551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11200"/>
            <a:ext cx="5144840" cy="3860800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00101" y="4572000"/>
            <a:ext cx="4801850" cy="643467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5734760"/>
            <a:ext cx="4786771" cy="229164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171451" y="947499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69146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287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4572000"/>
            <a:ext cx="4786771" cy="2263200"/>
          </a:xfrm>
        </p:spPr>
        <p:txBody>
          <a:bodyPr anchor="b">
            <a:normAutofit/>
          </a:bodyPr>
          <a:lstStyle>
            <a:lvl1pPr algn="l">
              <a:defRPr sz="21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843974"/>
            <a:ext cx="4787664" cy="118242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1717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11200"/>
            <a:ext cx="5144840" cy="3860800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181600"/>
            <a:ext cx="4786771" cy="1399821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604000"/>
            <a:ext cx="4786770" cy="14224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171451" y="947499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69146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21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11200"/>
            <a:ext cx="5644244" cy="3860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100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238045"/>
            <a:ext cx="4786771" cy="11176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355648"/>
            <a:ext cx="4786770" cy="167075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2745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>
            <a:normAutofit/>
          </a:bodyPr>
          <a:lstStyle>
            <a:lvl1pPr algn="l">
              <a:defRPr sz="21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1" y="711201"/>
            <a:ext cx="4916150" cy="502356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9637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24804" y="711200"/>
            <a:ext cx="1533146" cy="5892800"/>
          </a:xfrm>
        </p:spPr>
        <p:txBody>
          <a:bodyPr vert="eaVert">
            <a:normAutofit/>
          </a:bodyPr>
          <a:lstStyle>
            <a:lvl1pPr>
              <a:defRPr sz="21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0" y="711200"/>
            <a:ext cx="4387509" cy="73152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795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1" y="711200"/>
            <a:ext cx="4916150" cy="5023560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793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2641599"/>
            <a:ext cx="4801851" cy="3093156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5983112"/>
            <a:ext cx="4801850" cy="2043289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9780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00051" y="711201"/>
            <a:ext cx="2962475" cy="5023556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496771" y="711200"/>
            <a:ext cx="2961179" cy="5012267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284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1" y="711200"/>
            <a:ext cx="2787650" cy="812800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050" y="1524001"/>
            <a:ext cx="2959100" cy="4210756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1263" y="755651"/>
            <a:ext cx="2823038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6772" y="1524000"/>
            <a:ext cx="2967529" cy="4199467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3885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96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47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0" y="711200"/>
            <a:ext cx="2400300" cy="2032000"/>
          </a:xfrm>
        </p:spPr>
        <p:txBody>
          <a:bodyPr anchor="b">
            <a:normAutofit/>
          </a:bodyPr>
          <a:lstStyle>
            <a:lvl1pPr algn="l">
              <a:defRPr sz="15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711200"/>
            <a:ext cx="3329066" cy="73152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0" y="2946403"/>
            <a:ext cx="2400300" cy="278835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32863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1850" y="1930400"/>
            <a:ext cx="2672444" cy="15240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1500" y="1219200"/>
            <a:ext cx="2460731" cy="64008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72021" y="3657600"/>
            <a:ext cx="2673167" cy="2777067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0050" y="8229601"/>
            <a:ext cx="4358793" cy="486833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037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003006" y="5192890"/>
            <a:ext cx="1852842" cy="3544711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711201"/>
            <a:ext cx="4916150" cy="5023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72684" y="8229605"/>
            <a:ext cx="900347" cy="48683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DEC1CF-3C08-4B01-A12D-F222A2B33DAB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050" y="8229601"/>
            <a:ext cx="4358793" cy="48683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30820" y="7437972"/>
            <a:ext cx="642680" cy="8932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68687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  <p:sldLayoutId id="2147484129" r:id="rId12"/>
    <p:sldLayoutId id="2147484130" r:id="rId13"/>
    <p:sldLayoutId id="2147484131" r:id="rId14"/>
    <p:sldLayoutId id="2147484132" r:id="rId15"/>
    <p:sldLayoutId id="2147484133" r:id="rId16"/>
    <p:sldLayoutId id="2147484134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-12051"/>
            <a:ext cx="6858000" cy="155929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80360" y="606410"/>
            <a:ext cx="5772840" cy="676117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r>
              <a:rPr lang="es-MX" sz="180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  <a:t>RANGOS DE ADJUDICACIÓN</a:t>
            </a:r>
            <a:br>
              <a:rPr lang="es-MX" sz="180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</a:br>
            <a:r>
              <a:rPr lang="es-MX" sz="180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  <a:t>2026</a:t>
            </a:r>
            <a:endParaRPr lang="es-MX" sz="105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Rockwell Extra Bold" panose="02060903040505020403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674421"/>
              </p:ext>
            </p:extLst>
          </p:nvPr>
        </p:nvGraphicFramePr>
        <p:xfrm>
          <a:off x="337457" y="2958116"/>
          <a:ext cx="6215743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3668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7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553">
                <a:tc gridSpan="2"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RECURSOS</a:t>
                      </a:r>
                      <a:r>
                        <a:rPr lang="es-MX" sz="1200" baseline="0" dirty="0"/>
                        <a:t> FEDERALES:</a:t>
                      </a:r>
                      <a:endParaRPr lang="es-MX" sz="1200" baseline="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206">
                <a:tc>
                  <a:txBody>
                    <a:bodyPr/>
                    <a:lstStyle/>
                    <a:p>
                      <a:r>
                        <a:rPr lang="es-MX" sz="1200" dirty="0"/>
                        <a:t>Adjudicación</a:t>
                      </a:r>
                      <a:r>
                        <a:rPr lang="es-MX" sz="1200" baseline="0" dirty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$0.00 a $391,000.00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206">
                <a:tc>
                  <a:txBody>
                    <a:bodyPr/>
                    <a:lstStyle/>
                    <a:p>
                      <a:r>
                        <a:rPr lang="es-MX" sz="1200" dirty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300" b="1" dirty="0"/>
                        <a:t>$391,000.01 a 3,264,000.00</a:t>
                      </a:r>
                      <a:endParaRPr lang="es-MX" sz="13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206">
                <a:tc>
                  <a:txBody>
                    <a:bodyPr/>
                    <a:lstStyle/>
                    <a:p>
                      <a:r>
                        <a:rPr lang="es-MX" sz="1200" dirty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Mas</a:t>
                      </a:r>
                      <a:r>
                        <a:rPr lang="es-MX" sz="1200" baseline="0" dirty="0"/>
                        <a:t> de $3,264,000.01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430562"/>
              </p:ext>
            </p:extLst>
          </p:nvPr>
        </p:nvGraphicFramePr>
        <p:xfrm>
          <a:off x="353785" y="4501679"/>
          <a:ext cx="6232072" cy="243078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673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8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745">
                <a:tc gridSpan="2"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RECURSOS</a:t>
                      </a:r>
                      <a:r>
                        <a:rPr lang="es-MX" sz="1200" baseline="0" dirty="0"/>
                        <a:t> ESTATALES</a:t>
                      </a:r>
                      <a:endParaRPr lang="es-MX" sz="1200" baseline="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/>
                        <a:t>Adjudicación</a:t>
                      </a:r>
                      <a:r>
                        <a:rPr lang="es-MX" sz="1200" baseline="0" dirty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$22.62 </a:t>
                      </a:r>
                      <a:r>
                        <a:rPr lang="es-MX" sz="1200" dirty="0"/>
                        <a:t>a $640,352.71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300" b="1" dirty="0"/>
                        <a:t>$640,352.72 a 1,205,382.24</a:t>
                      </a:r>
                      <a:endParaRPr lang="es-MX" sz="13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Mas</a:t>
                      </a:r>
                      <a:r>
                        <a:rPr lang="es-MX" sz="1200" baseline="0" dirty="0"/>
                        <a:t> de </a:t>
                      </a:r>
                      <a:r>
                        <a:rPr lang="es-MX" sz="1200" dirty="0"/>
                        <a:t>$1,205,382.25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745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1200" kern="1200" dirty="0">
                          <a:ln/>
                        </a:rPr>
                        <a:t>SERVICIOS RELACIONADOS CON LA MISMA</a:t>
                      </a:r>
                      <a:endParaRPr lang="es-MX" sz="1200" b="1" kern="1200" dirty="0">
                        <a:ln/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/>
                        <a:t>Adjudicación</a:t>
                      </a:r>
                      <a:r>
                        <a:rPr lang="es-MX" sz="1200" baseline="0" dirty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$22.62 a $320,176.47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300" b="1" dirty="0"/>
                        <a:t>$320,176.48 a $640,352.71</a:t>
                      </a:r>
                      <a:endParaRPr lang="es-MX" sz="13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dirty="0"/>
                        <a:t>Mas</a:t>
                      </a:r>
                      <a:r>
                        <a:rPr lang="es-MX" sz="1200" baseline="0" dirty="0"/>
                        <a:t> de </a:t>
                      </a:r>
                      <a:r>
                        <a:rPr lang="es-MX" sz="1200" dirty="0"/>
                        <a:t>$640,352.72</a:t>
                      </a:r>
                    </a:p>
                    <a:p>
                      <a:pPr marL="0" marR="0" lvl="0" indent="0" algn="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740508"/>
              </p:ext>
            </p:extLst>
          </p:nvPr>
        </p:nvGraphicFramePr>
        <p:xfrm>
          <a:off x="353785" y="6716463"/>
          <a:ext cx="6232072" cy="227609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663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129">
                <a:tc gridSpan="2"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RECURSOS</a:t>
                      </a:r>
                      <a:r>
                        <a:rPr lang="es-MX" sz="1200" baseline="0" dirty="0"/>
                        <a:t> FEDERALES:</a:t>
                      </a:r>
                      <a:endParaRPr lang="es-MX" sz="1200" baseline="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130">
                <a:tc>
                  <a:txBody>
                    <a:bodyPr/>
                    <a:lstStyle/>
                    <a:p>
                      <a:r>
                        <a:rPr lang="es-MX" sz="1200" dirty="0"/>
                        <a:t>Adjudicación</a:t>
                      </a:r>
                      <a:r>
                        <a:rPr lang="es-MX" sz="1200" baseline="0" dirty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$0.00 a $753,000.00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$753,000.00</a:t>
                      </a:r>
                      <a:r>
                        <a:rPr lang="es-MX" sz="1200" dirty="0"/>
                        <a:t>a $5,637,000.00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Mas</a:t>
                      </a:r>
                      <a:r>
                        <a:rPr lang="es-MX" sz="1200" baseline="0" dirty="0"/>
                        <a:t> de $5,637,000.01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129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1200" kern="1200" dirty="0">
                          <a:ln/>
                        </a:rPr>
                        <a:t>SERVICIOS RELACIONADOS CON LA MISMA</a:t>
                      </a:r>
                      <a:endParaRPr lang="es-MX" sz="1200" b="1" kern="1200" dirty="0">
                        <a:ln/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/>
                        <a:t>Adjudicación</a:t>
                      </a:r>
                      <a:r>
                        <a:rPr lang="es-MX" sz="1200" baseline="0" dirty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$0.00 a $403,000.00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$</a:t>
                      </a:r>
                      <a:r>
                        <a:rPr lang="es-MX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$403,000.0</a:t>
                      </a:r>
                      <a:r>
                        <a:rPr lang="es-MX" sz="1200" dirty="0"/>
                        <a:t>1 a $4,528,000.00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Mas</a:t>
                      </a:r>
                      <a:r>
                        <a:rPr lang="es-MX" sz="1200" baseline="0" dirty="0"/>
                        <a:t> de </a:t>
                      </a:r>
                      <a:r>
                        <a:rPr lang="es-MX" sz="1200" dirty="0"/>
                        <a:t>$4,528,000.01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241323"/>
              </p:ext>
            </p:extLst>
          </p:nvPr>
        </p:nvGraphicFramePr>
        <p:xfrm>
          <a:off x="337457" y="1850724"/>
          <a:ext cx="6215743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3679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0764">
                <a:tc gridSpan="2"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RECURSOS</a:t>
                      </a:r>
                      <a:r>
                        <a:rPr lang="es-MX" sz="1200" baseline="0" dirty="0"/>
                        <a:t> ESTATALES:</a:t>
                      </a:r>
                      <a:endParaRPr lang="es-MX" sz="1200" baseline="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r>
                        <a:rPr lang="es-MX" sz="1200" dirty="0"/>
                        <a:t>Adjudicación</a:t>
                      </a:r>
                      <a:r>
                        <a:rPr lang="es-MX" sz="1200" baseline="0" dirty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$33.94  a $273,742.23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r>
                        <a:rPr lang="es-MX" sz="1200" dirty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300" b="1" kern="1200" dirty="0">
                          <a:solidFill>
                            <a:schemeClr val="dk1"/>
                          </a:solidFill>
                          <a:effectLst/>
                        </a:rPr>
                        <a:t>$273,742.24</a:t>
                      </a:r>
                      <a:r>
                        <a:rPr lang="es-MX" sz="1300" b="1" dirty="0"/>
                        <a:t> a $715,904.66</a:t>
                      </a:r>
                      <a:endParaRPr lang="es-MX" sz="13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r>
                        <a:rPr lang="es-MX" sz="1200" dirty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/>
                        <a:t>Mas</a:t>
                      </a:r>
                      <a:r>
                        <a:rPr lang="es-MX" sz="1200" baseline="0" dirty="0"/>
                        <a:t> de </a:t>
                      </a:r>
                      <a:r>
                        <a:rPr lang="es-MX" sz="1200" dirty="0"/>
                        <a:t>$715,904.67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" name="Imagen 9" descr="C:\Users\Rectoria\AppData\Local\Microsoft\Windows\Temporary Internet Files\Content.Word\IMG-20181115-WA0001.jpg"/>
          <p:cNvPicPr/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17" b="89462" l="6394" r="99800">
                        <a14:foregroundMark x1="6394" y1="56278" x2="7692" y2="30942"/>
                        <a14:foregroundMark x1="40460" y1="20628" x2="40460" y2="20628"/>
                        <a14:foregroundMark x1="40460" y1="23543" x2="39960" y2="79372"/>
                        <a14:foregroundMark x1="40160" y1="80493" x2="99800" y2="76906"/>
                        <a14:foregroundMark x1="41958" y1="19507" x2="99800" y2="16592"/>
                        <a14:backgroundMark x1="40060" y1="31614" x2="38761" y2="19507"/>
                        <a14:backgroundMark x1="38861" y1="78475" x2="40260" y2="59417"/>
                        <a14:backgroundMark x1="40559" y1="58296" x2="39560" y2="31390"/>
                        <a14:backgroundMark x1="39461" y1="60987" x2="40260" y2="55830"/>
                        <a14:backgroundMark x1="39660" y1="55830" x2="40859" y2="53363"/>
                        <a14:backgroundMark x1="43556" y1="77803" x2="38661" y2="7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37"/>
            <a:ext cx="2177542" cy="10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703854" y="71199"/>
            <a:ext cx="3758593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806700" algn="ctr"/>
                <a:tab pos="5611813" algn="r"/>
              </a:tabLst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C0C0C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		      RECTORIA</a:t>
            </a:r>
            <a:endParaRPr kumimoji="0" lang="es-MX" altLang="es-MX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806700" algn="ctr"/>
                <a:tab pos="5611813" algn="r"/>
              </a:tabLst>
            </a:pPr>
            <a:r>
              <a:rPr kumimoji="0" lang="es-MX" altLang="es-MX" sz="900" b="1" i="0" u="none" strike="noStrike" cap="none" normalizeH="0" baseline="0" dirty="0">
                <a:ln>
                  <a:noFill/>
                </a:ln>
                <a:solidFill>
                  <a:srgbClr val="A4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COORDINACION GENERAL DE PLANEACION INSTITUCIONAL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1" y="1242788"/>
            <a:ext cx="68447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1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es-MX" sz="11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Aprobados en sesión del Comité de Adquisiciones de la </a:t>
            </a:r>
            <a:r>
              <a:rPr lang="es-MX" sz="11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UATx</a:t>
            </a:r>
            <a:r>
              <a:rPr lang="es-MX" sz="11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de fecha 16 de febrero de 2026</a:t>
            </a:r>
            <a:endParaRPr lang="es-MX" sz="1100" dirty="0">
              <a:solidFill>
                <a:schemeClr val="bg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458537" y="1536126"/>
            <a:ext cx="392767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ADQUISICIONES, ARRENDAMIENTOS Y SERVICIOS</a:t>
            </a:r>
            <a:endParaRPr lang="es-ES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2782325" y="4183790"/>
            <a:ext cx="132600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OBRA PUBLICA</a:t>
            </a:r>
          </a:p>
        </p:txBody>
      </p:sp>
    </p:spTree>
    <p:extLst>
      <p:ext uri="{BB962C8B-B14F-4D97-AF65-F5344CB8AC3E}">
        <p14:creationId xmlns:p14="http://schemas.microsoft.com/office/powerpoint/2010/main" val="2322104701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818</TotalTime>
  <Words>196</Words>
  <Application>Microsoft Office PowerPoint</Application>
  <PresentationFormat>Presentación en pantalla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Agency FB</vt:lpstr>
      <vt:lpstr>Arial</vt:lpstr>
      <vt:lpstr>Century Gothic</vt:lpstr>
      <vt:lpstr>Rockwell Extra Bold</vt:lpstr>
      <vt:lpstr>Wingdings 3</vt:lpstr>
      <vt:lpstr>Sector</vt:lpstr>
      <vt:lpstr>RANGOS DE ADJUDICACIÓN 2026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RANGOS DE ADJUDICACIÓN 2014</dc:title>
  <dc:creator>ESTHER</dc:creator>
  <cp:lastModifiedBy>Esther</cp:lastModifiedBy>
  <cp:revision>47</cp:revision>
  <cp:lastPrinted>2026-04-21T17:00:37Z</cp:lastPrinted>
  <dcterms:created xsi:type="dcterms:W3CDTF">2014-10-21T16:37:56Z</dcterms:created>
  <dcterms:modified xsi:type="dcterms:W3CDTF">2026-06-09T16:29:21Z</dcterms:modified>
</cp:coreProperties>
</file>