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0" r:id="rId1"/>
  </p:sldMasterIdLst>
  <p:sldIdLst>
    <p:sldId id="256" r:id="rId2"/>
  </p:sldIdLst>
  <p:sldSz cx="6858000" cy="9144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4233"/>
            <a:ext cx="6858000" cy="6938433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623" y="1932196"/>
            <a:ext cx="5644754" cy="3961401"/>
          </a:xfrm>
        </p:spPr>
        <p:txBody>
          <a:bodyPr/>
          <a:lstStyle>
            <a:lvl1pPr>
              <a:defRPr sz="40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6623" y="7041129"/>
            <a:ext cx="5644754" cy="57996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327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8" y="6400800"/>
            <a:ext cx="5644753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6858000" cy="64008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648" y="7156451"/>
            <a:ext cx="5644753" cy="658283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336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363830" y="1784639"/>
            <a:ext cx="3561984" cy="4318917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80" y="1994033"/>
            <a:ext cx="3315285" cy="3527883"/>
          </a:xfrm>
        </p:spPr>
        <p:txBody>
          <a:bodyPr anchor="b"/>
          <a:lstStyle>
            <a:lvl1pPr algn="l">
              <a:defRPr sz="315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420" y="6267603"/>
            <a:ext cx="3314045" cy="950988"/>
          </a:xfrm>
        </p:spPr>
        <p:txBody>
          <a:bodyPr anchor="t">
            <a:no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049163" y="1784639"/>
            <a:ext cx="2476737" cy="5433952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797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641747" y="3048780"/>
            <a:ext cx="2753502" cy="3338629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763363" y="3247942"/>
            <a:ext cx="2465168" cy="2677052"/>
          </a:xfrm>
        </p:spPr>
        <p:txBody>
          <a:bodyPr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3462338" y="3048000"/>
            <a:ext cx="2753916" cy="3067051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94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6858000" cy="291465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3636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4314178" y="594786"/>
            <a:ext cx="2543822" cy="7219949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3925491" y="0"/>
            <a:ext cx="2932509" cy="7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03241" y="781562"/>
            <a:ext cx="1276350" cy="684639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647" y="594786"/>
            <a:ext cx="3710532" cy="7219949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349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6858000" cy="291465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498" y="2963049"/>
            <a:ext cx="5643002" cy="484868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15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6858000" cy="6938433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8" y="3935195"/>
            <a:ext cx="5644753" cy="1958400"/>
          </a:xfrm>
        </p:spPr>
        <p:txBody>
          <a:bodyPr anchor="b"/>
          <a:lstStyle>
            <a:lvl1pPr algn="r">
              <a:defRPr sz="36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3648" y="7041601"/>
            <a:ext cx="5644753" cy="578607"/>
          </a:xfrm>
        </p:spPr>
        <p:txBody>
          <a:bodyPr anchor="t">
            <a:noAutofit/>
          </a:bodyPr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910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6858000" cy="291465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497" y="2963050"/>
            <a:ext cx="2753042" cy="485168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460" y="2963050"/>
            <a:ext cx="2753040" cy="485168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3645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6858000" cy="291465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497" y="2899834"/>
            <a:ext cx="2753042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498" y="3668183"/>
            <a:ext cx="2765543" cy="4146551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460" y="2899834"/>
            <a:ext cx="2753040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460" y="3668183"/>
            <a:ext cx="2753040" cy="4146551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8330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6858000" cy="2914651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773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920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603647" y="594782"/>
            <a:ext cx="1995488" cy="2419535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647" y="594784"/>
            <a:ext cx="1995488" cy="215786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1294" y="594783"/>
            <a:ext cx="3517106" cy="721995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647" y="3014317"/>
            <a:ext cx="1995488" cy="4800415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8714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97" y="970029"/>
            <a:ext cx="2626161" cy="2156217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3430191" y="0"/>
            <a:ext cx="3427809" cy="9144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050"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497" y="3126246"/>
            <a:ext cx="2626161" cy="4688487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85768" y="8055149"/>
            <a:ext cx="549494" cy="486833"/>
          </a:xfrm>
        </p:spPr>
        <p:txBody>
          <a:bodyPr/>
          <a:lstStyle/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098" y="8055149"/>
            <a:ext cx="1853670" cy="486833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35263" y="7887850"/>
            <a:ext cx="597462" cy="654132"/>
          </a:xfrm>
        </p:spPr>
        <p:txBody>
          <a:bodyPr/>
          <a:lstStyle/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872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498" y="596251"/>
            <a:ext cx="5643002" cy="129393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498" y="2912534"/>
            <a:ext cx="5643002" cy="4899196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2098" y="8055149"/>
            <a:ext cx="4717149" cy="4868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3567" y="8055149"/>
            <a:ext cx="744871" cy="4868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28DEC1CF-3C08-4B01-A12D-F222A2B33DAB}" type="datetimeFigureOut">
              <a:rPr lang="es-MX" smtClean="0"/>
              <a:t>10/03/2025</a:t>
            </a:fld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28438" y="7887850"/>
            <a:ext cx="597462" cy="654132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1500">
                <a:solidFill>
                  <a:schemeClr val="accent1"/>
                </a:solidFill>
              </a:defRPr>
            </a:lvl1pPr>
          </a:lstStyle>
          <a:p>
            <a:fld id="{64FE7ACE-A4EC-428C-8820-02E64B342B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116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  <p:sldLayoutId id="2147484073" r:id="rId13"/>
    <p:sldLayoutId id="2147484074" r:id="rId14"/>
  </p:sldLayoutIdLst>
  <p:txStyles>
    <p:titleStyle>
      <a:lvl1pPr algn="l" defTabSz="342900" rtl="0" eaLnBrk="1" latinLnBrk="0" hangingPunct="1">
        <a:spcBef>
          <a:spcPct val="0"/>
        </a:spcBef>
        <a:buNone/>
        <a:defRPr sz="3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7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Font typeface="Wingdings 2" charset="2"/>
        <a:buChar char="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-12051"/>
            <a:ext cx="6858000" cy="15592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0360" y="606410"/>
            <a:ext cx="5772840" cy="676117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es-MX" sz="180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RANGOS DE ADJUDICACIÓN</a:t>
            </a:r>
            <a:br>
              <a:rPr lang="es-MX" sz="180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</a:br>
            <a:r>
              <a:rPr lang="es-MX" sz="180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2025</a:t>
            </a:r>
            <a:endParaRPr lang="es-MX" sz="105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Rockwell Extra Bold" panose="02060903040505020403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47407"/>
              </p:ext>
            </p:extLst>
          </p:nvPr>
        </p:nvGraphicFramePr>
        <p:xfrm>
          <a:off x="337457" y="2958116"/>
          <a:ext cx="6215743" cy="10972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668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7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553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RECURSOS</a:t>
                      </a:r>
                      <a:r>
                        <a:rPr lang="es-MX" sz="1200" baseline="0" dirty="0" smtClean="0"/>
                        <a:t> FEDERALES:</a:t>
                      </a:r>
                      <a:endParaRPr lang="es-MX" sz="1200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$0.00 a </a:t>
                      </a:r>
                      <a:r>
                        <a:rPr lang="es-MX" sz="1200" dirty="0" smtClean="0"/>
                        <a:t>$532,000.00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$532,000.01 a $4,952,000.00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206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</a:t>
                      </a:r>
                      <a:r>
                        <a:rPr lang="es-MX" sz="1200" dirty="0" smtClean="0"/>
                        <a:t>$4,952,000.01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563837"/>
              </p:ext>
            </p:extLst>
          </p:nvPr>
        </p:nvGraphicFramePr>
        <p:xfrm>
          <a:off x="353785" y="4501679"/>
          <a:ext cx="6232072" cy="237744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673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8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745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RECURSOS</a:t>
                      </a:r>
                      <a:r>
                        <a:rPr lang="es-MX" sz="1200" baseline="0" dirty="0" smtClean="0"/>
                        <a:t> ESTATALES</a:t>
                      </a:r>
                      <a:endParaRPr lang="es-MX" sz="1200" baseline="0" dirty="0" smtClean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$21.71 a $592,334.03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$592,334.04  </a:t>
                      </a:r>
                      <a:r>
                        <a:rPr lang="es-MX" sz="1200" dirty="0" smtClean="0"/>
                        <a:t>a </a:t>
                      </a:r>
                      <a:r>
                        <a:rPr lang="es-MX" sz="1200" dirty="0" smtClean="0"/>
                        <a:t>$1,114,993.27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</a:t>
                      </a:r>
                      <a:r>
                        <a:rPr lang="es-MX" sz="1200" dirty="0" smtClean="0"/>
                        <a:t>$1,114,993.28</a:t>
                      </a:r>
                      <a:endParaRPr lang="es-MX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745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200" kern="1200" dirty="0" smtClean="0">
                          <a:ln/>
                        </a:rPr>
                        <a:t>SERVICIOS RELACIONADOS CON LA MISMA</a:t>
                      </a:r>
                      <a:endParaRPr lang="es-MX" sz="1200" b="1" kern="1200" dirty="0">
                        <a:ln/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$21.71  </a:t>
                      </a:r>
                      <a:r>
                        <a:rPr lang="es-MX" sz="1200" dirty="0" smtClean="0"/>
                        <a:t>a </a:t>
                      </a:r>
                      <a:r>
                        <a:rPr lang="es-MX" sz="1200" dirty="0" smtClean="0"/>
                        <a:t>$296,167.01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$296,167.02 a $592,334.03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745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</a:t>
                      </a:r>
                      <a:r>
                        <a:rPr lang="es-MX" sz="1200" dirty="0" smtClean="0"/>
                        <a:t>$592,334.04</a:t>
                      </a:r>
                    </a:p>
                    <a:p>
                      <a:pPr marL="0" marR="0" lvl="0" indent="0" algn="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605440"/>
              </p:ext>
            </p:extLst>
          </p:nvPr>
        </p:nvGraphicFramePr>
        <p:xfrm>
          <a:off x="353785" y="6716463"/>
          <a:ext cx="6232072" cy="219456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66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9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129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RECURSOS</a:t>
                      </a:r>
                      <a:r>
                        <a:rPr lang="es-MX" sz="1200" baseline="0" dirty="0" smtClean="0"/>
                        <a:t> FEDERALES:</a:t>
                      </a:r>
                      <a:endParaRPr lang="es-MX" sz="1200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$0.00 a </a:t>
                      </a:r>
                      <a:r>
                        <a:rPr lang="es-MX" sz="1200" dirty="0" smtClean="0"/>
                        <a:t>$1,140,000.00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1,140,000.00  </a:t>
                      </a:r>
                      <a:r>
                        <a:rPr lang="es-MX" sz="1200" dirty="0" smtClean="0"/>
                        <a:t>a </a:t>
                      </a:r>
                      <a:r>
                        <a:rPr lang="es-MX" sz="1200" dirty="0" smtClean="0"/>
                        <a:t>$8,651,000.00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$8,651,000.01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129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200" kern="1200" dirty="0" smtClean="0">
                          <a:ln/>
                        </a:rPr>
                        <a:t>SERVICIOS RELACIONADOS CON LA MISMA</a:t>
                      </a:r>
                      <a:endParaRPr lang="es-MX" sz="1200" b="1" kern="1200" dirty="0">
                        <a:ln/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$0.00 a </a:t>
                      </a:r>
                      <a:r>
                        <a:rPr lang="es-MX" sz="1200" dirty="0" smtClean="0"/>
                        <a:t>$515,000.00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$515,000.01 a $6,346,000.00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129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</a:t>
                      </a:r>
                      <a:r>
                        <a:rPr lang="es-MX" sz="1200" dirty="0" smtClean="0"/>
                        <a:t>$6,346,000.01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30602"/>
              </p:ext>
            </p:extLst>
          </p:nvPr>
        </p:nvGraphicFramePr>
        <p:xfrm>
          <a:off x="337457" y="1850724"/>
          <a:ext cx="6215743" cy="10972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679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764">
                <a:tc gridSpan="2"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RECURSOS</a:t>
                      </a:r>
                      <a:r>
                        <a:rPr lang="es-MX" sz="1200" baseline="0" dirty="0" smtClean="0"/>
                        <a:t> ESTATALES:</a:t>
                      </a:r>
                      <a:endParaRPr lang="es-MX" sz="1200" baseline="0" dirty="0" smtClean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Adjudicación</a:t>
                      </a:r>
                      <a:r>
                        <a:rPr lang="es-MX" sz="1200" baseline="0" dirty="0" smtClean="0"/>
                        <a:t> Directa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$32.57 </a:t>
                      </a:r>
                      <a:r>
                        <a:rPr lang="es-MX" sz="1200" dirty="0" smtClean="0"/>
                        <a:t>a </a:t>
                      </a:r>
                      <a:r>
                        <a:rPr lang="es-MX" sz="1200" dirty="0" smtClean="0"/>
                        <a:t>$262,685.11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Invitación a cuando menos tres personas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$262,685.12 a $686,987.53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Licitación</a:t>
                      </a:r>
                      <a:endParaRPr lang="es-MX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200" dirty="0" smtClean="0"/>
                        <a:t>Mas</a:t>
                      </a:r>
                      <a:r>
                        <a:rPr lang="es-MX" sz="1200" baseline="0" dirty="0" smtClean="0"/>
                        <a:t> de </a:t>
                      </a:r>
                      <a:r>
                        <a:rPr lang="es-MX" sz="1200" dirty="0" smtClean="0"/>
                        <a:t>$686,987.54</a:t>
                      </a:r>
                      <a:endParaRPr lang="es-MX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Imagen 9" descr="C:\Users\Rectoria\AppData\Local\Microsoft\Windows\Temporary Internet Files\Content.Word\IMG-20181115-WA0001.jpg"/>
          <p:cNvPicPr/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17" b="89462" l="6394" r="99800">
                        <a14:foregroundMark x1="6394" y1="56278" x2="7692" y2="30942"/>
                        <a14:foregroundMark x1="40460" y1="20628" x2="40460" y2="20628"/>
                        <a14:foregroundMark x1="40460" y1="23543" x2="39960" y2="79372"/>
                        <a14:foregroundMark x1="40160" y1="80493" x2="99800" y2="76906"/>
                        <a14:foregroundMark x1="41958" y1="19507" x2="99800" y2="16592"/>
                        <a14:backgroundMark x1="40060" y1="31614" x2="38761" y2="19507"/>
                        <a14:backgroundMark x1="38861" y1="78475" x2="40260" y2="59417"/>
                        <a14:backgroundMark x1="40559" y1="58296" x2="39560" y2="31390"/>
                        <a14:backgroundMark x1="39461" y1="60987" x2="40260" y2="55830"/>
                        <a14:backgroundMark x1="39660" y1="55830" x2="40859" y2="53363"/>
                        <a14:backgroundMark x1="43556" y1="77803" x2="38661" y2="7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37"/>
            <a:ext cx="2177542" cy="10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703854" y="71199"/>
            <a:ext cx="375859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806700" algn="ctr"/>
                <a:tab pos="5611813" algn="r"/>
              </a:tabLst>
            </a:pPr>
            <a:r>
              <a:rPr kumimoji="0" lang="es-MX" altLang="es-MX" sz="1800" b="1" i="0" u="none" strike="noStrike" cap="none" normalizeH="0" baseline="0" dirty="0" smtClean="0">
                <a:ln>
                  <a:noFill/>
                </a:ln>
                <a:solidFill>
                  <a:srgbClr val="C0C0C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		      RECTORIA</a:t>
            </a:r>
            <a:endParaRPr kumimoji="0" lang="es-MX" altLang="es-MX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806700" algn="ctr"/>
                <a:tab pos="5611813" algn="r"/>
              </a:tabLst>
            </a:pPr>
            <a:r>
              <a:rPr kumimoji="0" lang="es-MX" altLang="es-MX" sz="900" b="1" i="0" u="none" strike="noStrike" cap="none" normalizeH="0" baseline="0" dirty="0" smtClean="0">
                <a:ln>
                  <a:noFill/>
                </a:ln>
                <a:solidFill>
                  <a:srgbClr val="A4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COORDINACION GENERAL DE PLANEACION INSTITUCIONAL</a:t>
            </a:r>
            <a:endParaRPr kumimoji="0" lang="es-MX" alt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Pentágono 19"/>
          <p:cNvSpPr/>
          <p:nvPr/>
        </p:nvSpPr>
        <p:spPr>
          <a:xfrm>
            <a:off x="1458537" y="1522723"/>
            <a:ext cx="4050165" cy="31788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/>
          <p:cNvSpPr/>
          <p:nvPr/>
        </p:nvSpPr>
        <p:spPr>
          <a:xfrm>
            <a:off x="0" y="1197670"/>
            <a:ext cx="68447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es-MX" sz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Vigentes a partir del </a:t>
            </a:r>
            <a:r>
              <a:rPr lang="es-MX" sz="12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27  </a:t>
            </a:r>
            <a:r>
              <a:rPr lang="es-MX" sz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Enero de </a:t>
            </a:r>
            <a:r>
              <a:rPr lang="es-MX" sz="12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2025)</a:t>
            </a:r>
            <a:endParaRPr lang="es-MX" sz="1200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458537" y="1536126"/>
            <a:ext cx="392767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ADQUISICIONES, ARRENDAMIENTOS Y SERVICIOS</a:t>
            </a:r>
            <a:endParaRPr lang="es-ES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8" name="Pentágono 7"/>
          <p:cNvSpPr/>
          <p:nvPr/>
        </p:nvSpPr>
        <p:spPr>
          <a:xfrm>
            <a:off x="2486722" y="4183790"/>
            <a:ext cx="2096429" cy="31788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lecha derecha 14"/>
          <p:cNvSpPr/>
          <p:nvPr/>
        </p:nvSpPr>
        <p:spPr>
          <a:xfrm rot="16200000">
            <a:off x="307183" y="1362614"/>
            <a:ext cx="299665" cy="646688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17"/>
          <p:cNvSpPr/>
          <p:nvPr/>
        </p:nvSpPr>
        <p:spPr>
          <a:xfrm>
            <a:off x="2782325" y="4183790"/>
            <a:ext cx="132600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OBRA PUBLICA</a:t>
            </a:r>
          </a:p>
        </p:txBody>
      </p:sp>
      <p:sp>
        <p:nvSpPr>
          <p:cNvPr id="19" name="Flecha derecha 18"/>
          <p:cNvSpPr/>
          <p:nvPr/>
        </p:nvSpPr>
        <p:spPr>
          <a:xfrm rot="16200000">
            <a:off x="475932" y="3980251"/>
            <a:ext cx="299665" cy="646688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2104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Ci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Citable</Template>
  <TotalTime>694</TotalTime>
  <Words>190</Words>
  <Application>Microsoft Office PowerPoint</Application>
  <PresentationFormat>Presentación en pantalla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Agency FB</vt:lpstr>
      <vt:lpstr>Arial</vt:lpstr>
      <vt:lpstr>Century Gothic</vt:lpstr>
      <vt:lpstr>Rockwell Extra Bold</vt:lpstr>
      <vt:lpstr>Times New Roman</vt:lpstr>
      <vt:lpstr>Trebuchet MS</vt:lpstr>
      <vt:lpstr>Wingdings 2</vt:lpstr>
      <vt:lpstr>Citable</vt:lpstr>
      <vt:lpstr>RANGOS DE ADJUDICACIÓN 2025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RANGOS DE ADJUDICACIÓN 2014</dc:title>
  <dc:creator>ESTHER</dc:creator>
  <cp:lastModifiedBy>hp</cp:lastModifiedBy>
  <cp:revision>42</cp:revision>
  <cp:lastPrinted>2023-04-18T20:17:34Z</cp:lastPrinted>
  <dcterms:created xsi:type="dcterms:W3CDTF">2014-10-21T16:37:56Z</dcterms:created>
  <dcterms:modified xsi:type="dcterms:W3CDTF">2025-03-10T20:30:38Z</dcterms:modified>
</cp:coreProperties>
</file>